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sldIdLst>
    <p:sldId id="256" r:id="rId2"/>
    <p:sldId id="274" r:id="rId3"/>
    <p:sldId id="272" r:id="rId4"/>
    <p:sldId id="261" r:id="rId5"/>
    <p:sldId id="262" r:id="rId6"/>
    <p:sldId id="258" r:id="rId7"/>
    <p:sldId id="263" r:id="rId8"/>
    <p:sldId id="260" r:id="rId9"/>
    <p:sldId id="264" r:id="rId10"/>
    <p:sldId id="265" r:id="rId11"/>
    <p:sldId id="257" r:id="rId12"/>
    <p:sldId id="266" r:id="rId13"/>
    <p:sldId id="268" r:id="rId14"/>
    <p:sldId id="259" r:id="rId15"/>
    <p:sldId id="269" r:id="rId16"/>
    <p:sldId id="27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B39C1FC-30BF-4B2A-B23E-1D716F6D4AB5}"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617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32471-1E4D-4193-9B21-74A9509B146B}"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1620739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96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95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267300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2423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1066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6587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545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399217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32471-1E4D-4193-9B21-74A9509B146B}" type="datetimeFigureOut">
              <a:rPr lang="en-IN" smtClean="0"/>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39C1FC-30BF-4B2A-B23E-1D716F6D4AB5}"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E32471-1E4D-4193-9B21-74A9509B146B}"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359727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E32471-1E4D-4193-9B21-74A9509B146B}" type="datetimeFigureOut">
              <a:rPr lang="en-IN" smtClean="0"/>
              <a:t>29-04-2024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39C1FC-30BF-4B2A-B23E-1D716F6D4AB5}"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22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E32471-1E4D-4193-9B21-74A9509B146B}" type="datetimeFigureOut">
              <a:rPr lang="en-IN" smtClean="0"/>
              <a:t>29-04-2024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39C1FC-30BF-4B2A-B23E-1D716F6D4AB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77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E32471-1E4D-4193-9B21-74A9509B146B}" type="datetimeFigureOut">
              <a:rPr lang="en-IN" smtClean="0"/>
              <a:t>29-04-2024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65872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32471-1E4D-4193-9B21-74A9509B146B}"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39C1FC-30BF-4B2A-B23E-1D716F6D4AB5}"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264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32471-1E4D-4193-9B21-74A9509B146B}" type="datetimeFigureOut">
              <a:rPr lang="en-IN" smtClean="0"/>
              <a:t>29-04-2024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39C1FC-30BF-4B2A-B23E-1D716F6D4AB5}" type="slidenum">
              <a:rPr lang="en-IN" smtClean="0"/>
              <a:t>‹#›</a:t>
            </a:fld>
            <a:endParaRPr lang="en-IN"/>
          </a:p>
        </p:txBody>
      </p:sp>
    </p:spTree>
    <p:extLst>
      <p:ext uri="{BB962C8B-B14F-4D97-AF65-F5344CB8AC3E}">
        <p14:creationId xmlns:p14="http://schemas.microsoft.com/office/powerpoint/2010/main" val="288596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E32471-1E4D-4193-9B21-74A9509B146B}" type="datetimeFigureOut">
              <a:rPr lang="en-IN" smtClean="0"/>
              <a:t>29-04-2024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39C1FC-30BF-4B2A-B23E-1D716F6D4AB5}" type="slidenum">
              <a:rPr lang="en-IN" smtClean="0"/>
              <a:t>‹#›</a:t>
            </a:fld>
            <a:endParaRPr lang="en-IN"/>
          </a:p>
        </p:txBody>
      </p:sp>
    </p:spTree>
    <p:extLst>
      <p:ext uri="{BB962C8B-B14F-4D97-AF65-F5344CB8AC3E}">
        <p14:creationId xmlns:p14="http://schemas.microsoft.com/office/powerpoint/2010/main" val="236905644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769-E5F9-5156-AC43-346845326A57}"/>
              </a:ext>
            </a:extLst>
          </p:cNvPr>
          <p:cNvSpPr>
            <a:spLocks noGrp="1"/>
          </p:cNvSpPr>
          <p:nvPr>
            <p:ph type="ctrTitle"/>
          </p:nvPr>
        </p:nvSpPr>
        <p:spPr/>
        <p:txBody>
          <a:bodyPr/>
          <a:lstStyle/>
          <a:p>
            <a:r>
              <a:rPr lang="en-IN" dirty="0">
                <a:solidFill>
                  <a:schemeClr val="accent1">
                    <a:lumMod val="75000"/>
                  </a:schemeClr>
                </a:solidFill>
              </a:rPr>
              <a:t>Data</a:t>
            </a:r>
          </a:p>
        </p:txBody>
      </p:sp>
      <p:sp>
        <p:nvSpPr>
          <p:cNvPr id="3" name="Subtitle 2">
            <a:extLst>
              <a:ext uri="{FF2B5EF4-FFF2-40B4-BE49-F238E27FC236}">
                <a16:creationId xmlns:a16="http://schemas.microsoft.com/office/drawing/2014/main" id="{AD8DC9B4-A816-D331-A972-429F3E91CAB5}"/>
              </a:ext>
            </a:extLst>
          </p:cNvPr>
          <p:cNvSpPr>
            <a:spLocks noGrp="1"/>
          </p:cNvSpPr>
          <p:nvPr>
            <p:ph type="subTitle" idx="1"/>
          </p:nvPr>
        </p:nvSpPr>
        <p:spPr/>
        <p:txBody>
          <a:bodyPr/>
          <a:lstStyle/>
          <a:p>
            <a:r>
              <a:rPr lang="en-IN" dirty="0">
                <a:solidFill>
                  <a:schemeClr val="accent1"/>
                </a:solidFill>
              </a:rPr>
              <a:t>Introduction</a:t>
            </a:r>
          </a:p>
        </p:txBody>
      </p:sp>
    </p:spTree>
    <p:extLst>
      <p:ext uri="{BB962C8B-B14F-4D97-AF65-F5344CB8AC3E}">
        <p14:creationId xmlns:p14="http://schemas.microsoft.com/office/powerpoint/2010/main" val="2442640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7B37-2E86-2E01-E878-46D59CD71F62}"/>
              </a:ext>
            </a:extLst>
          </p:cNvPr>
          <p:cNvSpPr>
            <a:spLocks noGrp="1"/>
          </p:cNvSpPr>
          <p:nvPr>
            <p:ph type="title"/>
          </p:nvPr>
        </p:nvSpPr>
        <p:spPr/>
        <p:txBody>
          <a:bodyPr/>
          <a:lstStyle/>
          <a:p>
            <a:r>
              <a:rPr lang="en-IN" dirty="0">
                <a:solidFill>
                  <a:schemeClr val="accent5">
                    <a:lumMod val="50000"/>
                  </a:schemeClr>
                </a:solidFill>
              </a:rPr>
              <a:t>Amount of Data in our world</a:t>
            </a:r>
          </a:p>
        </p:txBody>
      </p:sp>
      <p:sp>
        <p:nvSpPr>
          <p:cNvPr id="3" name="Content Placeholder 2">
            <a:extLst>
              <a:ext uri="{FF2B5EF4-FFF2-40B4-BE49-F238E27FC236}">
                <a16:creationId xmlns:a16="http://schemas.microsoft.com/office/drawing/2014/main" id="{37081CDF-1B1B-DC1D-9110-B2094FE7993C}"/>
              </a:ext>
            </a:extLst>
          </p:cNvPr>
          <p:cNvSpPr>
            <a:spLocks noGrp="1"/>
          </p:cNvSpPr>
          <p:nvPr>
            <p:ph idx="1"/>
          </p:nvPr>
        </p:nvSpPr>
        <p:spPr/>
        <p:txBody>
          <a:bodyPr>
            <a:normAutofit/>
          </a:bodyPr>
          <a:lstStyle/>
          <a:p>
            <a:pPr algn="l">
              <a:buFont typeface="+mj-lt"/>
              <a:buAutoNum type="arabicPeriod"/>
            </a:pPr>
            <a:r>
              <a:rPr lang="en-US" sz="1500" b="1" dirty="0">
                <a:solidFill>
                  <a:srgbClr val="0D0D0D"/>
                </a:solidFill>
                <a:latin typeface="Söhne"/>
              </a:rPr>
              <a:t>IDC's Global Datasphere:</a:t>
            </a:r>
            <a:r>
              <a:rPr lang="en-US" sz="1500" dirty="0">
                <a:solidFill>
                  <a:srgbClr val="0D0D0D"/>
                </a:solidFill>
                <a:latin typeface="Söhne"/>
              </a:rPr>
              <a:t> IDC's Global Datasphere forecast estimates that the global datasphere will grow to 180 zettabytes in 2025. This includes data created, captured, and replicated across various devices, sensors, and systems.</a:t>
            </a:r>
          </a:p>
          <a:p>
            <a:pPr algn="l">
              <a:buFont typeface="+mj-lt"/>
              <a:buAutoNum type="arabicPeriod"/>
            </a:pPr>
            <a:r>
              <a:rPr lang="en-US" sz="1500" b="1" dirty="0">
                <a:solidFill>
                  <a:srgbClr val="0D0D0D"/>
                </a:solidFill>
                <a:latin typeface="Söhne"/>
              </a:rPr>
              <a:t>International Data Corporation (IDC):</a:t>
            </a:r>
            <a:r>
              <a:rPr lang="en-US" sz="1500" dirty="0">
                <a:solidFill>
                  <a:srgbClr val="0D0D0D"/>
                </a:solidFill>
                <a:latin typeface="Söhne"/>
              </a:rPr>
              <a:t> In 2020, IDC estimated that the total amount of data created and replicated would reach 59 zettabytes by 2020.</a:t>
            </a:r>
          </a:p>
          <a:p>
            <a:pPr algn="l">
              <a:buFont typeface="+mj-lt"/>
              <a:buAutoNum type="arabicPeriod"/>
            </a:pPr>
            <a:r>
              <a:rPr lang="en-US" sz="1500" b="1" dirty="0">
                <a:solidFill>
                  <a:srgbClr val="0D0D0D"/>
                </a:solidFill>
                <a:latin typeface="Söhne"/>
              </a:rPr>
              <a:t>Statista:</a:t>
            </a:r>
            <a:r>
              <a:rPr lang="en-US" sz="1500" dirty="0">
                <a:solidFill>
                  <a:srgbClr val="0D0D0D"/>
                </a:solidFill>
                <a:latin typeface="Söhne"/>
              </a:rPr>
              <a:t> According to Statista, the global data volume was projected to reach 175 zettabytes by 2025.</a:t>
            </a:r>
          </a:p>
          <a:p>
            <a:pPr algn="l">
              <a:buFont typeface="+mj-lt"/>
              <a:buAutoNum type="arabicPeriod"/>
            </a:pPr>
            <a:r>
              <a:rPr lang="en-US" sz="1500" b="1" dirty="0">
                <a:solidFill>
                  <a:srgbClr val="0D0D0D"/>
                </a:solidFill>
                <a:latin typeface="Söhne"/>
              </a:rPr>
              <a:t>Cisco Annual Internet Report:</a:t>
            </a:r>
            <a:r>
              <a:rPr lang="en-US" sz="1500" dirty="0">
                <a:solidFill>
                  <a:srgbClr val="0D0D0D"/>
                </a:solidFill>
                <a:latin typeface="Söhne"/>
              </a:rPr>
              <a:t> Cisco's Annual Internet Report projected that global IP traffic would reach 4.8 zettabytes per year by 2022.</a:t>
            </a:r>
          </a:p>
          <a:p>
            <a:pPr marL="0" indent="0">
              <a:buNone/>
            </a:pPr>
            <a:r>
              <a:rPr lang="en-US" sz="1500" dirty="0">
                <a:solidFill>
                  <a:srgbClr val="0D0D0D"/>
                </a:solidFill>
                <a:latin typeface="Söhne"/>
              </a:rPr>
              <a:t>These estimates provide a glimpse into the scale of data generation and consumption globally.</a:t>
            </a:r>
          </a:p>
        </p:txBody>
      </p:sp>
    </p:spTree>
    <p:extLst>
      <p:ext uri="{BB962C8B-B14F-4D97-AF65-F5344CB8AC3E}">
        <p14:creationId xmlns:p14="http://schemas.microsoft.com/office/powerpoint/2010/main" val="377956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89EE-24A8-858E-D99D-3AA1E5994055}"/>
              </a:ext>
            </a:extLst>
          </p:cNvPr>
          <p:cNvSpPr>
            <a:spLocks noGrp="1"/>
          </p:cNvSpPr>
          <p:nvPr>
            <p:ph type="title"/>
          </p:nvPr>
        </p:nvSpPr>
        <p:spPr/>
        <p:txBody>
          <a:bodyPr/>
          <a:lstStyle/>
          <a:p>
            <a:r>
              <a:rPr lang="en-IN" dirty="0">
                <a:solidFill>
                  <a:schemeClr val="accent1">
                    <a:lumMod val="75000"/>
                  </a:schemeClr>
                </a:solidFill>
              </a:rPr>
              <a:t>Where to store Data?</a:t>
            </a:r>
          </a:p>
        </p:txBody>
      </p:sp>
      <p:pic>
        <p:nvPicPr>
          <p:cNvPr id="5" name="Content Placeholder 4" descr="Abstract background of node and mesh">
            <a:extLst>
              <a:ext uri="{FF2B5EF4-FFF2-40B4-BE49-F238E27FC236}">
                <a16:creationId xmlns:a16="http://schemas.microsoft.com/office/drawing/2014/main" id="{77A8950B-C31E-2701-D68A-B3A952C8A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29240" y="2775348"/>
            <a:ext cx="3733520" cy="24884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9591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052-F03C-E367-9AE9-995D1628FE3C}"/>
              </a:ext>
            </a:extLst>
          </p:cNvPr>
          <p:cNvSpPr>
            <a:spLocks noGrp="1"/>
          </p:cNvSpPr>
          <p:nvPr>
            <p:ph type="title"/>
          </p:nvPr>
        </p:nvSpPr>
        <p:spPr/>
        <p:txBody>
          <a:bodyPr/>
          <a:lstStyle/>
          <a:p>
            <a:r>
              <a:rPr lang="en-IN" dirty="0">
                <a:solidFill>
                  <a:schemeClr val="accent5">
                    <a:lumMod val="50000"/>
                  </a:schemeClr>
                </a:solidFill>
              </a:rPr>
              <a:t>Databases</a:t>
            </a:r>
          </a:p>
        </p:txBody>
      </p:sp>
      <p:sp>
        <p:nvSpPr>
          <p:cNvPr id="3" name="Content Placeholder 2">
            <a:extLst>
              <a:ext uri="{FF2B5EF4-FFF2-40B4-BE49-F238E27FC236}">
                <a16:creationId xmlns:a16="http://schemas.microsoft.com/office/drawing/2014/main" id="{77A6543F-7C11-2431-CC78-23293584D178}"/>
              </a:ext>
            </a:extLst>
          </p:cNvPr>
          <p:cNvSpPr>
            <a:spLocks noGrp="1"/>
          </p:cNvSpPr>
          <p:nvPr>
            <p:ph idx="1"/>
          </p:nvPr>
        </p:nvSpPr>
        <p:spPr/>
        <p:txBody>
          <a:bodyPr>
            <a:normAutofit/>
          </a:bodyPr>
          <a:lstStyle/>
          <a:p>
            <a:pPr marL="0" indent="0">
              <a:buNone/>
            </a:pPr>
            <a:r>
              <a:rPr lang="en-US" sz="1350" dirty="0">
                <a:solidFill>
                  <a:srgbClr val="0D0D0D"/>
                </a:solidFill>
                <a:latin typeface="Söhne"/>
              </a:rPr>
              <a:t>A database is a structured collection of data that is organized and stored electronically in a computer system. It is designed to efficiently manage, retrieve, and manipulate large volumes of data in a structured manner. Databases are essential components of modern information systems and are used in various applications, including business operations, scientific research, e-commerce, and more. Key components of a database include:</a:t>
            </a:r>
          </a:p>
          <a:p>
            <a:pPr algn="l">
              <a:buFont typeface="Wingdings" panose="05000000000000000000" pitchFamily="2" charset="2"/>
              <a:buChar char="Ø"/>
            </a:pPr>
            <a:r>
              <a:rPr lang="en-US" sz="1350" b="1" dirty="0">
                <a:solidFill>
                  <a:srgbClr val="0D0D0D"/>
                </a:solidFill>
                <a:latin typeface="Söhne"/>
              </a:rPr>
              <a:t>Data:</a:t>
            </a:r>
            <a:r>
              <a:rPr lang="en-US" sz="1350" dirty="0">
                <a:solidFill>
                  <a:srgbClr val="0D0D0D"/>
                </a:solidFill>
                <a:latin typeface="Söhne"/>
              </a:rPr>
              <a:t> The actual information stored in the database, which can include text, numbers, images, audio, video, and other types of data.</a:t>
            </a:r>
          </a:p>
          <a:p>
            <a:pPr algn="l">
              <a:buFont typeface="Wingdings" panose="05000000000000000000" pitchFamily="2" charset="2"/>
              <a:buChar char="Ø"/>
            </a:pPr>
            <a:r>
              <a:rPr lang="en-US" sz="1350" b="1" dirty="0">
                <a:solidFill>
                  <a:srgbClr val="0D0D0D"/>
                </a:solidFill>
                <a:latin typeface="Söhne"/>
              </a:rPr>
              <a:t>Database Management System (DBMS):</a:t>
            </a:r>
            <a:r>
              <a:rPr lang="en-US" sz="1350" dirty="0">
                <a:solidFill>
                  <a:srgbClr val="0D0D0D"/>
                </a:solidFill>
                <a:latin typeface="Söhne"/>
              </a:rPr>
              <a:t> The software system that enables users to interact with the database. The DBMS provides tools and functions for creating, querying, updating, and managing the database. Examples of popular DBMSs include MySQL, Oracle Database, Microsoft SQL Server, and PostgreSQL.</a:t>
            </a:r>
          </a:p>
          <a:p>
            <a:pPr algn="l">
              <a:buFont typeface="Wingdings" panose="05000000000000000000" pitchFamily="2" charset="2"/>
              <a:buChar char="Ø"/>
            </a:pPr>
            <a:r>
              <a:rPr lang="en-US" sz="1350" b="1" dirty="0">
                <a:solidFill>
                  <a:srgbClr val="0D0D0D"/>
                </a:solidFill>
                <a:latin typeface="Söhne"/>
              </a:rPr>
              <a:t>Tables:</a:t>
            </a:r>
            <a:r>
              <a:rPr lang="en-US" sz="1350" dirty="0">
                <a:solidFill>
                  <a:srgbClr val="0D0D0D"/>
                </a:solidFill>
                <a:latin typeface="Söhne"/>
              </a:rPr>
              <a:t> Databases organize data into tables, which consist of rows and columns. Each row represents a single record or data entity, while each column represents a specific attribute or field of the data.</a:t>
            </a:r>
          </a:p>
        </p:txBody>
      </p:sp>
    </p:spTree>
    <p:extLst>
      <p:ext uri="{BB962C8B-B14F-4D97-AF65-F5344CB8AC3E}">
        <p14:creationId xmlns:p14="http://schemas.microsoft.com/office/powerpoint/2010/main" val="283641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6543F-7C11-2431-CC78-23293584D178}"/>
              </a:ext>
            </a:extLst>
          </p:cNvPr>
          <p:cNvSpPr>
            <a:spLocks noGrp="1"/>
          </p:cNvSpPr>
          <p:nvPr>
            <p:ph idx="4294967295"/>
          </p:nvPr>
        </p:nvSpPr>
        <p:spPr>
          <a:xfrm>
            <a:off x="1209368" y="1025730"/>
            <a:ext cx="9305925" cy="3052763"/>
          </a:xfrm>
        </p:spPr>
        <p:txBody>
          <a:bodyPr>
            <a:normAutofit/>
          </a:bodyPr>
          <a:lstStyle/>
          <a:p>
            <a:pPr algn="l">
              <a:buFont typeface="Wingdings" panose="05000000000000000000" pitchFamily="2" charset="2"/>
              <a:buChar char="Ø"/>
            </a:pPr>
            <a:r>
              <a:rPr lang="en-US" sz="1425" b="1" dirty="0">
                <a:solidFill>
                  <a:srgbClr val="0D0D0D"/>
                </a:solidFill>
                <a:latin typeface="Söhne"/>
              </a:rPr>
              <a:t>Schema:</a:t>
            </a:r>
            <a:r>
              <a:rPr lang="en-US" sz="1425" dirty="0">
                <a:solidFill>
                  <a:srgbClr val="0D0D0D"/>
                </a:solidFill>
                <a:latin typeface="Söhne"/>
              </a:rPr>
              <a:t> The database schema defines the structure and organization of the data, including the tables, fields, relationships, constraints, and other properties.</a:t>
            </a:r>
          </a:p>
          <a:p>
            <a:pPr algn="l">
              <a:buFont typeface="Wingdings" panose="05000000000000000000" pitchFamily="2" charset="2"/>
              <a:buChar char="Ø"/>
            </a:pPr>
            <a:r>
              <a:rPr lang="en-US" sz="1425" b="1" dirty="0">
                <a:solidFill>
                  <a:srgbClr val="0D0D0D"/>
                </a:solidFill>
                <a:latin typeface="Söhne"/>
              </a:rPr>
              <a:t>Queries:</a:t>
            </a:r>
            <a:r>
              <a:rPr lang="en-US" sz="1425" dirty="0">
                <a:solidFill>
                  <a:srgbClr val="0D0D0D"/>
                </a:solidFill>
                <a:latin typeface="Söhne"/>
              </a:rPr>
              <a:t> Queries are used to retrieve, manipulate, and analyze data stored in the database. Users can write SQL (Structured Query Language) queries to perform operations such as selecting, inserting, updating, and deleting data.</a:t>
            </a:r>
          </a:p>
          <a:p>
            <a:pPr algn="l">
              <a:buFont typeface="Wingdings" panose="05000000000000000000" pitchFamily="2" charset="2"/>
              <a:buChar char="Ø"/>
            </a:pPr>
            <a:r>
              <a:rPr lang="en-US" sz="1425" b="1" dirty="0">
                <a:solidFill>
                  <a:srgbClr val="0D0D0D"/>
                </a:solidFill>
                <a:latin typeface="Söhne"/>
              </a:rPr>
              <a:t>Indexes:</a:t>
            </a:r>
            <a:r>
              <a:rPr lang="en-US" sz="1425" dirty="0">
                <a:solidFill>
                  <a:srgbClr val="0D0D0D"/>
                </a:solidFill>
                <a:latin typeface="Söhne"/>
              </a:rPr>
              <a:t> Indexes are data structures used to improve the performance of queries by enabling faster data retrieval. They store a sorted list of keys and pointers to the corresponding data records.</a:t>
            </a:r>
          </a:p>
          <a:p>
            <a:pPr marL="0" indent="0">
              <a:buNone/>
            </a:pPr>
            <a:r>
              <a:rPr lang="en-US" sz="1425" dirty="0">
                <a:solidFill>
                  <a:srgbClr val="0D0D0D"/>
                </a:solidFill>
                <a:latin typeface="Söhne"/>
              </a:rPr>
              <a:t>Databases come in various types and architectures, including relational databases, NoSQL databases, object-oriented databases, and more. Each type has its own strengths, weaknesses, and use cases, depending on the specific requirements of the application. Overall, databases play a critical role in managing and leveraging data effectively for organizations and businesses.</a:t>
            </a:r>
          </a:p>
          <a:p>
            <a:pPr marL="0" indent="0">
              <a:buNone/>
            </a:pPr>
            <a:endParaRPr lang="en-IN" dirty="0"/>
          </a:p>
        </p:txBody>
      </p:sp>
    </p:spTree>
    <p:extLst>
      <p:ext uri="{BB962C8B-B14F-4D97-AF65-F5344CB8AC3E}">
        <p14:creationId xmlns:p14="http://schemas.microsoft.com/office/powerpoint/2010/main" val="332323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FF2C-BD20-C168-1BD8-2B65A9148406}"/>
              </a:ext>
            </a:extLst>
          </p:cNvPr>
          <p:cNvSpPr>
            <a:spLocks noGrp="1"/>
          </p:cNvSpPr>
          <p:nvPr>
            <p:ph type="title"/>
          </p:nvPr>
        </p:nvSpPr>
        <p:spPr/>
        <p:txBody>
          <a:bodyPr>
            <a:normAutofit/>
          </a:bodyPr>
          <a:lstStyle/>
          <a:p>
            <a:r>
              <a:rPr lang="en-IN" dirty="0">
                <a:solidFill>
                  <a:schemeClr val="accent1">
                    <a:lumMod val="75000"/>
                  </a:schemeClr>
                </a:solidFill>
              </a:rPr>
              <a:t>What is the usage of Data in real world?</a:t>
            </a:r>
          </a:p>
        </p:txBody>
      </p:sp>
      <p:pic>
        <p:nvPicPr>
          <p:cNvPr id="5" name="Content Placeholder 4" descr="Abstract background of dark mesh">
            <a:extLst>
              <a:ext uri="{FF2B5EF4-FFF2-40B4-BE49-F238E27FC236}">
                <a16:creationId xmlns:a16="http://schemas.microsoft.com/office/drawing/2014/main" id="{BD6B8EF4-4749-B51E-B839-01D1102C7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085" y="2775348"/>
            <a:ext cx="4423833" cy="2488406"/>
          </a:xfrm>
        </p:spPr>
      </p:pic>
    </p:spTree>
    <p:extLst>
      <p:ext uri="{BB962C8B-B14F-4D97-AF65-F5344CB8AC3E}">
        <p14:creationId xmlns:p14="http://schemas.microsoft.com/office/powerpoint/2010/main" val="1980238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62FF-C695-574B-7EB9-EEFDB7DC91D9}"/>
              </a:ext>
            </a:extLst>
          </p:cNvPr>
          <p:cNvSpPr>
            <a:spLocks noGrp="1"/>
          </p:cNvSpPr>
          <p:nvPr>
            <p:ph type="title"/>
          </p:nvPr>
        </p:nvSpPr>
        <p:spPr/>
        <p:txBody>
          <a:bodyPr/>
          <a:lstStyle/>
          <a:p>
            <a:r>
              <a:rPr lang="en-IN" dirty="0">
                <a:solidFill>
                  <a:schemeClr val="accent5">
                    <a:lumMod val="50000"/>
                  </a:schemeClr>
                </a:solidFill>
              </a:rPr>
              <a:t>Usage of data in real world</a:t>
            </a:r>
          </a:p>
        </p:txBody>
      </p:sp>
      <p:sp>
        <p:nvSpPr>
          <p:cNvPr id="3" name="Content Placeholder 2">
            <a:extLst>
              <a:ext uri="{FF2B5EF4-FFF2-40B4-BE49-F238E27FC236}">
                <a16:creationId xmlns:a16="http://schemas.microsoft.com/office/drawing/2014/main" id="{3194C431-3E98-AAC2-5354-C59FBCAC43AF}"/>
              </a:ext>
            </a:extLst>
          </p:cNvPr>
          <p:cNvSpPr>
            <a:spLocks noGrp="1"/>
          </p:cNvSpPr>
          <p:nvPr>
            <p:ph idx="1"/>
          </p:nvPr>
        </p:nvSpPr>
        <p:spPr/>
        <p:txBody>
          <a:bodyPr>
            <a:normAutofit fontScale="85000" lnSpcReduction="20000"/>
          </a:bodyPr>
          <a:lstStyle/>
          <a:p>
            <a:pPr marL="0" indent="0">
              <a:buNone/>
            </a:pPr>
            <a:r>
              <a:rPr lang="en-US" sz="1350" dirty="0">
                <a:solidFill>
                  <a:srgbClr val="0D0D0D"/>
                </a:solidFill>
                <a:latin typeface="Söhne"/>
              </a:rPr>
              <a:t>Data plays a crucial role in understanding and addressing various aspects of climate, agriculture, food production, and weather-related phenomena such as rain, heat, and storms. Here's how data is used in each of these areas:</a:t>
            </a:r>
          </a:p>
          <a:p>
            <a:pPr algn="l">
              <a:buFont typeface="+mj-lt"/>
              <a:buAutoNum type="arabicPeriod"/>
            </a:pPr>
            <a:r>
              <a:rPr lang="en-US" sz="1350" b="1" dirty="0">
                <a:solidFill>
                  <a:srgbClr val="0D0D0D"/>
                </a:solidFill>
                <a:latin typeface="Söhne"/>
              </a:rPr>
              <a:t>Climate Analysis and Prediction:</a:t>
            </a:r>
            <a:endParaRPr lang="en-US" sz="1350" dirty="0">
              <a:solidFill>
                <a:srgbClr val="0D0D0D"/>
              </a:solidFill>
              <a:latin typeface="Söhne"/>
            </a:endParaRPr>
          </a:p>
          <a:p>
            <a:pPr lvl="1">
              <a:buFont typeface="+mj-lt"/>
              <a:buAutoNum type="arabicPeriod"/>
            </a:pPr>
            <a:r>
              <a:rPr lang="en-US" sz="1350" dirty="0">
                <a:solidFill>
                  <a:srgbClr val="0D0D0D"/>
                </a:solidFill>
                <a:latin typeface="Söhne"/>
              </a:rPr>
              <a:t>Data collected from satellites, weather stations, buoys, and other sources are used to monitor and analyze climate patterns, trends, and changes over time.</a:t>
            </a:r>
          </a:p>
          <a:p>
            <a:pPr lvl="1">
              <a:buFont typeface="+mj-lt"/>
              <a:buAutoNum type="arabicPeriod"/>
            </a:pPr>
            <a:r>
              <a:rPr lang="en-US" sz="1350" dirty="0">
                <a:solidFill>
                  <a:srgbClr val="0D0D0D"/>
                </a:solidFill>
                <a:latin typeface="Söhne"/>
              </a:rPr>
              <a:t>Climate models are developed and calibrated using historical climate data to simulate future climate scenarios and predict potential impacts on ecosystems, agriculture, water resources, and human societies.</a:t>
            </a:r>
          </a:p>
          <a:p>
            <a:pPr lvl="1">
              <a:buFont typeface="+mj-lt"/>
              <a:buAutoNum type="arabicPeriod"/>
            </a:pPr>
            <a:r>
              <a:rPr lang="en-US" sz="1350" dirty="0">
                <a:solidFill>
                  <a:srgbClr val="0D0D0D"/>
                </a:solidFill>
                <a:latin typeface="Söhne"/>
              </a:rPr>
              <a:t>Data-driven research helps scientists understand the causes and consequences of climate change, including rising temperatures, changing precipitation patterns, sea-level rise, and extreme weather events.</a:t>
            </a:r>
          </a:p>
          <a:p>
            <a:pPr algn="l">
              <a:buFont typeface="+mj-lt"/>
              <a:buAutoNum type="arabicPeriod"/>
            </a:pPr>
            <a:r>
              <a:rPr lang="en-US" sz="1350" b="1" dirty="0">
                <a:solidFill>
                  <a:srgbClr val="0D0D0D"/>
                </a:solidFill>
                <a:latin typeface="Söhne"/>
              </a:rPr>
              <a:t>Agriculture and Food Production:</a:t>
            </a:r>
            <a:endParaRPr lang="en-US" sz="1350" dirty="0">
              <a:solidFill>
                <a:srgbClr val="0D0D0D"/>
              </a:solidFill>
              <a:latin typeface="Söhne"/>
            </a:endParaRPr>
          </a:p>
          <a:p>
            <a:pPr lvl="1">
              <a:buFont typeface="+mj-lt"/>
              <a:buAutoNum type="arabicPeriod"/>
            </a:pPr>
            <a:r>
              <a:rPr lang="en-US" sz="1350" dirty="0">
                <a:solidFill>
                  <a:srgbClr val="0D0D0D"/>
                </a:solidFill>
                <a:latin typeface="Söhne"/>
              </a:rPr>
              <a:t>Data-driven agriculture, also known as precision agriculture, involves using data from sensors, drones, satellites, and other sources to optimize farming practices and improve crop yields while minimizing inputs such as water, fertilizer, and pesticides.</a:t>
            </a:r>
          </a:p>
          <a:p>
            <a:pPr lvl="1">
              <a:buFont typeface="+mj-lt"/>
              <a:buAutoNum type="arabicPeriod"/>
            </a:pPr>
            <a:r>
              <a:rPr lang="en-US" sz="1350" dirty="0">
                <a:solidFill>
                  <a:srgbClr val="0D0D0D"/>
                </a:solidFill>
                <a:latin typeface="Söhne"/>
              </a:rPr>
              <a:t>Data analytics tools help farmers monitor soil health, moisture levels, temperature, and crop growth in real-time, enabling them to make data-driven decisions about irrigation, fertilization, pest control, and harvest timing.</a:t>
            </a:r>
          </a:p>
          <a:p>
            <a:pPr lvl="1">
              <a:buFont typeface="+mj-lt"/>
              <a:buAutoNum type="arabicPeriod"/>
            </a:pPr>
            <a:r>
              <a:rPr lang="en-US" sz="1350" dirty="0">
                <a:solidFill>
                  <a:srgbClr val="0D0D0D"/>
                </a:solidFill>
                <a:latin typeface="Söhne"/>
              </a:rPr>
              <a:t>Weather data and forecasts are integrated into agricultural decision support systems to help farmers anticipate and mitigate the impacts of weather-related risks such as droughts, floods, heatwaves, frosts, and storms on crop production and livestock management.</a:t>
            </a:r>
          </a:p>
        </p:txBody>
      </p:sp>
    </p:spTree>
    <p:extLst>
      <p:ext uri="{BB962C8B-B14F-4D97-AF65-F5344CB8AC3E}">
        <p14:creationId xmlns:p14="http://schemas.microsoft.com/office/powerpoint/2010/main" val="25322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79DB3-C3EA-44ED-2971-C1C148ACA2BF}"/>
              </a:ext>
            </a:extLst>
          </p:cNvPr>
          <p:cNvSpPr txBox="1"/>
          <p:nvPr/>
        </p:nvSpPr>
        <p:spPr>
          <a:xfrm>
            <a:off x="1251154" y="1093225"/>
            <a:ext cx="9689691" cy="3208571"/>
          </a:xfrm>
          <a:prstGeom prst="rect">
            <a:avLst/>
          </a:prstGeom>
          <a:noFill/>
        </p:spPr>
        <p:txBody>
          <a:bodyPr wrap="square" rtlCol="0">
            <a:spAutoFit/>
          </a:bodyPr>
          <a:lstStyle/>
          <a:p>
            <a:pPr marL="257175" indent="-257175">
              <a:buFont typeface="+mj-lt"/>
              <a:buAutoNum type="arabicPeriod" startAt="3"/>
            </a:pPr>
            <a:r>
              <a:rPr lang="en-US" sz="1350" b="1" dirty="0">
                <a:solidFill>
                  <a:srgbClr val="0D0D0D"/>
                </a:solidFill>
                <a:latin typeface="Söhne"/>
              </a:rPr>
              <a:t>Rainfall Analysis and Management:</a:t>
            </a:r>
            <a:endParaRPr lang="en-US" sz="1350" dirty="0">
              <a:solidFill>
                <a:srgbClr val="0D0D0D"/>
              </a:solidFill>
              <a:latin typeface="Söhne"/>
            </a:endParaRPr>
          </a:p>
          <a:p>
            <a:pPr marL="600075" lvl="1" indent="-257175">
              <a:buFont typeface="+mj-lt"/>
              <a:buAutoNum type="arabicPeriod"/>
            </a:pPr>
            <a:r>
              <a:rPr lang="en-US" sz="1350" dirty="0">
                <a:solidFill>
                  <a:srgbClr val="0D0D0D"/>
                </a:solidFill>
                <a:latin typeface="Söhne"/>
              </a:rPr>
              <a:t>Rainfall data collected from weather stations, radar systems, and satellites are used to monitor precipitation Rainfall data are analyzed to assess drought risk, water availability, and flood potential, as well as to support water resource management, irrigation planning, and flood forecasting efforts.</a:t>
            </a:r>
          </a:p>
          <a:p>
            <a:pPr marL="600075" lvl="1" indent="-257175">
              <a:buFont typeface="+mj-lt"/>
              <a:buAutoNum type="arabicPeriod"/>
            </a:pPr>
            <a:r>
              <a:rPr lang="en-US" sz="1350" dirty="0">
                <a:solidFill>
                  <a:srgbClr val="0D0D0D"/>
                </a:solidFill>
                <a:latin typeface="Söhne"/>
              </a:rPr>
              <a:t>Rainfall data also play a critical role in climate studies, hydrological modeling, and ecosystem management, helping scientists understand the interactions between precipitation, land surface processes, and atmospheric dynamics.</a:t>
            </a:r>
          </a:p>
          <a:p>
            <a:pPr marL="257175" indent="-257175">
              <a:buFont typeface="+mj-lt"/>
              <a:buAutoNum type="arabicPeriod" startAt="3"/>
            </a:pPr>
            <a:r>
              <a:rPr lang="en-US" sz="1350" b="1" dirty="0">
                <a:solidFill>
                  <a:srgbClr val="0D0D0D"/>
                </a:solidFill>
                <a:latin typeface="Söhne"/>
              </a:rPr>
              <a:t>Heatwaves and Temperature Monitoring:</a:t>
            </a:r>
            <a:endParaRPr lang="en-US" sz="1350" dirty="0">
              <a:solidFill>
                <a:srgbClr val="0D0D0D"/>
              </a:solidFill>
              <a:latin typeface="Söhne"/>
            </a:endParaRPr>
          </a:p>
          <a:p>
            <a:pPr marL="600075" lvl="1" indent="-257175">
              <a:buFont typeface="+mj-lt"/>
              <a:buAutoNum type="arabicPeriod"/>
            </a:pPr>
            <a:r>
              <a:rPr lang="en-US" sz="1350" dirty="0">
                <a:solidFill>
                  <a:srgbClr val="0D0D0D"/>
                </a:solidFill>
                <a:latin typeface="Söhne"/>
              </a:rPr>
              <a:t>Temperature patterns, intensity, duration, and distribution over time and space.</a:t>
            </a:r>
          </a:p>
          <a:p>
            <a:pPr marL="600075" lvl="1" indent="-257175">
              <a:buFont typeface="+mj-lt"/>
              <a:buAutoNum type="arabicPeriod"/>
            </a:pPr>
            <a:r>
              <a:rPr lang="en-US" sz="1350" dirty="0">
                <a:solidFill>
                  <a:srgbClr val="0D0D0D"/>
                </a:solidFill>
                <a:latin typeface="Söhne"/>
              </a:rPr>
              <a:t>data collected from weather stations, satellites, and remote sensing platforms are used to monitor heatwaves, heat stress, and temperature extremes in urban and rural areas.</a:t>
            </a:r>
          </a:p>
          <a:p>
            <a:pPr marL="600075" lvl="1" indent="-257175">
              <a:buFont typeface="+mj-lt"/>
              <a:buAutoNum type="arabicPeriod"/>
            </a:pPr>
            <a:r>
              <a:rPr lang="en-US" sz="1350" dirty="0">
                <a:solidFill>
                  <a:srgbClr val="0D0D0D"/>
                </a:solidFill>
                <a:latin typeface="Söhne"/>
              </a:rPr>
              <a:t>Heatwave early warning systems use temperature data and heat index calculations to alert authorities and the public to potentially dangerous heat events, allowing for the implementation of heat health interventions and emergency response measures.</a:t>
            </a:r>
          </a:p>
          <a:p>
            <a:pPr marL="600075" lvl="1" indent="-257175">
              <a:buFont typeface="+mj-lt"/>
              <a:buAutoNum type="arabicPeriod"/>
            </a:pPr>
            <a:r>
              <a:rPr lang="en-US" sz="1350" dirty="0">
                <a:solidFill>
                  <a:srgbClr val="0D0D0D"/>
                </a:solidFill>
                <a:latin typeface="Söhne"/>
              </a:rPr>
              <a:t>Temperature data are also used in climate research, urban planning, public health, energy demand forecasting, and infrastructure design to assess heat-related risks and vulnerabilities and develop strategies for adaptation and resilience.</a:t>
            </a:r>
          </a:p>
        </p:txBody>
      </p:sp>
    </p:spTree>
    <p:extLst>
      <p:ext uri="{BB962C8B-B14F-4D97-AF65-F5344CB8AC3E}">
        <p14:creationId xmlns:p14="http://schemas.microsoft.com/office/powerpoint/2010/main" val="282655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CA47-8D0F-42D5-1453-B270A851D06B}"/>
              </a:ext>
            </a:extLst>
          </p:cNvPr>
          <p:cNvSpPr>
            <a:spLocks noGrp="1"/>
          </p:cNvSpPr>
          <p:nvPr>
            <p:ph type="title"/>
          </p:nvPr>
        </p:nvSpPr>
        <p:spPr/>
        <p:txBody>
          <a:bodyPr/>
          <a:lstStyle/>
          <a:p>
            <a:r>
              <a:rPr lang="en-IN" dirty="0">
                <a:solidFill>
                  <a:schemeClr val="accent1">
                    <a:lumMod val="75000"/>
                  </a:schemeClr>
                </a:solidFill>
              </a:rPr>
              <a:t>Conclusion</a:t>
            </a:r>
          </a:p>
        </p:txBody>
      </p:sp>
      <p:sp>
        <p:nvSpPr>
          <p:cNvPr id="3" name="Content Placeholder 2">
            <a:extLst>
              <a:ext uri="{FF2B5EF4-FFF2-40B4-BE49-F238E27FC236}">
                <a16:creationId xmlns:a16="http://schemas.microsoft.com/office/drawing/2014/main" id="{CF7C869C-A471-EEA6-EEBF-CB001CD7A069}"/>
              </a:ext>
            </a:extLst>
          </p:cNvPr>
          <p:cNvSpPr>
            <a:spLocks noGrp="1"/>
          </p:cNvSpPr>
          <p:nvPr>
            <p:ph idx="1"/>
          </p:nvPr>
        </p:nvSpPr>
        <p:spPr/>
        <p:txBody>
          <a:bodyPr>
            <a:normAutofit/>
          </a:bodyPr>
          <a:lstStyle/>
          <a:p>
            <a:pPr marL="0" indent="0">
              <a:buNone/>
            </a:pPr>
            <a:r>
              <a:rPr lang="en-US" sz="1800" b="0" i="0" dirty="0">
                <a:solidFill>
                  <a:srgbClr val="0D0D0D"/>
                </a:solidFill>
                <a:effectLst/>
                <a:latin typeface="Söhne"/>
              </a:rPr>
              <a:t>In conclusion, the Data Introduction course has provided a comprehensive introduction to the fundamental concepts and principles of data. Throughout this course, we have explored the significance of data in today's digital age and its pivotal role in driving decision-making, innovation, and growth across various sectors and industries.</a:t>
            </a:r>
          </a:p>
          <a:p>
            <a:pPr marL="0" indent="0">
              <a:buNone/>
            </a:pPr>
            <a:r>
              <a:rPr lang="en-US" sz="1800" b="0" i="0" dirty="0">
                <a:solidFill>
                  <a:srgbClr val="0D0D0D"/>
                </a:solidFill>
                <a:effectLst/>
                <a:latin typeface="Söhne"/>
              </a:rPr>
              <a:t>Thank you for participating in the Data Introduction course. We hope that the knowledge and skills gained from this course will empower you to navigate the world of data with confidence and make a positive impact in your endeavors.</a:t>
            </a:r>
            <a:endParaRPr lang="en-IN" sz="1800" dirty="0"/>
          </a:p>
        </p:txBody>
      </p:sp>
    </p:spTree>
    <p:extLst>
      <p:ext uri="{BB962C8B-B14F-4D97-AF65-F5344CB8AC3E}">
        <p14:creationId xmlns:p14="http://schemas.microsoft.com/office/powerpoint/2010/main" val="346997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4F7D5-75E6-4822-FB3A-6BE32997167E}"/>
              </a:ext>
            </a:extLst>
          </p:cNvPr>
          <p:cNvSpPr>
            <a:spLocks noGrp="1"/>
          </p:cNvSpPr>
          <p:nvPr>
            <p:ph type="title"/>
          </p:nvPr>
        </p:nvSpPr>
        <p:spPr/>
        <p:txBody>
          <a:bodyPr/>
          <a:lstStyle/>
          <a:p>
            <a:r>
              <a:rPr lang="en-IN" dirty="0">
                <a:solidFill>
                  <a:schemeClr val="accent1">
                    <a:lumMod val="75000"/>
                  </a:schemeClr>
                </a:solidFill>
              </a:rPr>
              <a:t>About this course</a:t>
            </a:r>
          </a:p>
        </p:txBody>
      </p:sp>
      <p:sp>
        <p:nvSpPr>
          <p:cNvPr id="3" name="Content Placeholder 2">
            <a:extLst>
              <a:ext uri="{FF2B5EF4-FFF2-40B4-BE49-F238E27FC236}">
                <a16:creationId xmlns:a16="http://schemas.microsoft.com/office/drawing/2014/main" id="{18BBA748-F4A1-4D35-65E0-673B12C848E4}"/>
              </a:ext>
            </a:extLst>
          </p:cNvPr>
          <p:cNvSpPr>
            <a:spLocks noGrp="1"/>
          </p:cNvSpPr>
          <p:nvPr>
            <p:ph idx="1"/>
          </p:nvPr>
        </p:nvSpPr>
        <p:spPr/>
        <p:txBody>
          <a:bodyPr>
            <a:normAutofit/>
          </a:bodyPr>
          <a:lstStyle/>
          <a:p>
            <a:pPr marL="0" indent="0" algn="l">
              <a:buNone/>
            </a:pPr>
            <a:r>
              <a:rPr lang="en-US" sz="1900" b="0" i="0" dirty="0">
                <a:solidFill>
                  <a:srgbClr val="0D0D0D"/>
                </a:solidFill>
                <a:effectLst/>
                <a:latin typeface="Söhne"/>
              </a:rPr>
              <a:t>Welcome to the Data Basics course! In this course, we will embark on an exciting journey into the world of data, exploring its fundamental concepts, principles, and practical applications across various domains.</a:t>
            </a:r>
          </a:p>
          <a:p>
            <a:pPr marL="0" indent="0" algn="l">
              <a:buNone/>
            </a:pPr>
            <a:r>
              <a:rPr lang="en-US" sz="1900" b="0" i="0" dirty="0">
                <a:solidFill>
                  <a:srgbClr val="0D0D0D"/>
                </a:solidFill>
                <a:effectLst/>
                <a:latin typeface="Söhne"/>
              </a:rPr>
              <a:t>Data has become a ubiquitous and invaluable asset in today's digital age, driving innovation, informing decision-making, and transforming industries and societies. Whether you're a business professional, a researcher, a student, or simply curious about the power of data, this course is designed to provide you with a solid foundation in data literacy and equip you with essential skills to navigate the data-driven landscape with confidence.</a:t>
            </a:r>
          </a:p>
          <a:p>
            <a:pPr marL="0" indent="0">
              <a:buNone/>
            </a:pPr>
            <a:endParaRPr lang="en-IN" dirty="0"/>
          </a:p>
        </p:txBody>
      </p:sp>
    </p:spTree>
    <p:extLst>
      <p:ext uri="{BB962C8B-B14F-4D97-AF65-F5344CB8AC3E}">
        <p14:creationId xmlns:p14="http://schemas.microsoft.com/office/powerpoint/2010/main" val="149314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F5571-F2D2-D6E1-91F9-F6093D44CFB7}"/>
              </a:ext>
            </a:extLst>
          </p:cNvPr>
          <p:cNvSpPr>
            <a:spLocks noGrp="1"/>
          </p:cNvSpPr>
          <p:nvPr>
            <p:ph type="title"/>
          </p:nvPr>
        </p:nvSpPr>
        <p:spPr>
          <a:xfrm>
            <a:off x="2495551" y="1494298"/>
            <a:ext cx="7200897" cy="977900"/>
          </a:xfrm>
        </p:spPr>
        <p:txBody>
          <a:bodyPr/>
          <a:lstStyle/>
          <a:p>
            <a:r>
              <a:rPr lang="en-IN" dirty="0">
                <a:solidFill>
                  <a:schemeClr val="accent5">
                    <a:lumMod val="50000"/>
                  </a:schemeClr>
                </a:solidFill>
              </a:rPr>
              <a:t>Agenda</a:t>
            </a:r>
          </a:p>
        </p:txBody>
      </p:sp>
      <p:sp>
        <p:nvSpPr>
          <p:cNvPr id="6" name="Content Placeholder 5">
            <a:extLst>
              <a:ext uri="{FF2B5EF4-FFF2-40B4-BE49-F238E27FC236}">
                <a16:creationId xmlns:a16="http://schemas.microsoft.com/office/drawing/2014/main" id="{277BA05F-F471-B4BB-9C93-63AFD277EF7F}"/>
              </a:ext>
            </a:extLst>
          </p:cNvPr>
          <p:cNvSpPr>
            <a:spLocks noGrp="1"/>
          </p:cNvSpPr>
          <p:nvPr>
            <p:ph idx="1"/>
          </p:nvPr>
        </p:nvSpPr>
        <p:spPr>
          <a:xfrm>
            <a:off x="2152650" y="2693425"/>
            <a:ext cx="7886700" cy="3014201"/>
          </a:xfrm>
        </p:spPr>
        <p:txBody>
          <a:bodyPr>
            <a:normAutofit lnSpcReduction="10000"/>
          </a:bodyPr>
          <a:lstStyle/>
          <a:p>
            <a:pPr marL="385763" indent="-385763">
              <a:buFont typeface="+mj-lt"/>
              <a:buAutoNum type="arabicPeriod"/>
            </a:pPr>
            <a:r>
              <a:rPr lang="en-IN" dirty="0"/>
              <a:t>What is Data?</a:t>
            </a:r>
          </a:p>
          <a:p>
            <a:pPr marL="385763" indent="-385763">
              <a:buFont typeface="+mj-lt"/>
              <a:buAutoNum type="arabicPeriod"/>
            </a:pPr>
            <a:r>
              <a:rPr lang="en-IN" dirty="0"/>
              <a:t>Why is Data important?</a:t>
            </a:r>
          </a:p>
          <a:p>
            <a:pPr marL="385763" indent="-385763">
              <a:buFont typeface="+mj-lt"/>
              <a:buAutoNum type="arabicPeriod"/>
            </a:pPr>
            <a:r>
              <a:rPr lang="en-IN" dirty="0"/>
              <a:t>How much Data in our digital world?</a:t>
            </a:r>
          </a:p>
          <a:p>
            <a:pPr marL="385763" indent="-385763">
              <a:buFont typeface="+mj-lt"/>
              <a:buAutoNum type="arabicPeriod"/>
            </a:pPr>
            <a:r>
              <a:rPr lang="en-IN" dirty="0"/>
              <a:t>Where to store Data?</a:t>
            </a:r>
          </a:p>
          <a:p>
            <a:pPr marL="385763" indent="-385763">
              <a:buFont typeface="+mj-lt"/>
              <a:buAutoNum type="arabicPeriod"/>
            </a:pPr>
            <a:r>
              <a:rPr lang="en-IN" dirty="0"/>
              <a:t>What is the Usage of Data in real world?</a:t>
            </a:r>
          </a:p>
          <a:p>
            <a:pPr marL="385763" indent="-385763">
              <a:buFont typeface="+mj-lt"/>
              <a:buAutoNum type="arabicPeriod"/>
            </a:pPr>
            <a:r>
              <a:rPr lang="en-IN" dirty="0"/>
              <a:t>Conclusion</a:t>
            </a:r>
          </a:p>
          <a:p>
            <a:pPr marL="385763" indent="-385763">
              <a:buFont typeface="+mj-lt"/>
              <a:buAutoNum type="arabicPeriod"/>
            </a:pPr>
            <a:endParaRPr lang="en-IN" dirty="0"/>
          </a:p>
          <a:p>
            <a:pPr marL="385763" indent="-385763">
              <a:buFont typeface="+mj-lt"/>
              <a:buAutoNum type="arabicPeriod"/>
            </a:pPr>
            <a:endParaRPr lang="en-IN" dirty="0"/>
          </a:p>
        </p:txBody>
      </p:sp>
    </p:spTree>
    <p:extLst>
      <p:ext uri="{BB962C8B-B14F-4D97-AF65-F5344CB8AC3E}">
        <p14:creationId xmlns:p14="http://schemas.microsoft.com/office/powerpoint/2010/main" val="231644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3803-2942-669F-B54D-08F3E99867B3}"/>
              </a:ext>
            </a:extLst>
          </p:cNvPr>
          <p:cNvSpPr>
            <a:spLocks noGrp="1"/>
          </p:cNvSpPr>
          <p:nvPr>
            <p:ph type="title"/>
          </p:nvPr>
        </p:nvSpPr>
        <p:spPr/>
        <p:txBody>
          <a:bodyPr/>
          <a:lstStyle/>
          <a:p>
            <a:r>
              <a:rPr lang="en-IN" dirty="0">
                <a:solidFill>
                  <a:schemeClr val="accent1">
                    <a:lumMod val="75000"/>
                  </a:schemeClr>
                </a:solidFill>
              </a:rPr>
              <a:t>What is Data?</a:t>
            </a:r>
          </a:p>
        </p:txBody>
      </p:sp>
      <p:pic>
        <p:nvPicPr>
          <p:cNvPr id="5" name="Content Placeholder 4" descr="Milky way galaxy with stars and space dust in the universe">
            <a:extLst>
              <a:ext uri="{FF2B5EF4-FFF2-40B4-BE49-F238E27FC236}">
                <a16:creationId xmlns:a16="http://schemas.microsoft.com/office/drawing/2014/main" id="{AEEE7734-AAC2-008F-26BE-8E80934C7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29240" y="2775348"/>
            <a:ext cx="3733520" cy="24884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6379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C898-C331-B6A1-5227-6684DFF89D7B}"/>
              </a:ext>
            </a:extLst>
          </p:cNvPr>
          <p:cNvSpPr>
            <a:spLocks noGrp="1"/>
          </p:cNvSpPr>
          <p:nvPr>
            <p:ph type="title"/>
          </p:nvPr>
        </p:nvSpPr>
        <p:spPr/>
        <p:txBody>
          <a:bodyPr/>
          <a:lstStyle/>
          <a:p>
            <a:r>
              <a:rPr lang="en-IN" dirty="0">
                <a:solidFill>
                  <a:schemeClr val="accent1">
                    <a:lumMod val="75000"/>
                  </a:schemeClr>
                </a:solidFill>
              </a:rPr>
              <a:t>Data</a:t>
            </a:r>
          </a:p>
        </p:txBody>
      </p:sp>
      <p:sp>
        <p:nvSpPr>
          <p:cNvPr id="3" name="Content Placeholder 2">
            <a:extLst>
              <a:ext uri="{FF2B5EF4-FFF2-40B4-BE49-F238E27FC236}">
                <a16:creationId xmlns:a16="http://schemas.microsoft.com/office/drawing/2014/main" id="{F80406AF-991F-11A3-5D96-0350CF75DFAC}"/>
              </a:ext>
            </a:extLst>
          </p:cNvPr>
          <p:cNvSpPr>
            <a:spLocks noGrp="1"/>
          </p:cNvSpPr>
          <p:nvPr>
            <p:ph idx="1"/>
          </p:nvPr>
        </p:nvSpPr>
        <p:spPr/>
        <p:txBody>
          <a:bodyPr>
            <a:normAutofit fontScale="70000" lnSpcReduction="20000"/>
          </a:bodyPr>
          <a:lstStyle/>
          <a:p>
            <a:pPr>
              <a:buFont typeface="Wingdings" panose="05000000000000000000" pitchFamily="2" charset="2"/>
              <a:buChar char="Ø"/>
            </a:pPr>
            <a:r>
              <a:rPr lang="en-US" dirty="0">
                <a:solidFill>
                  <a:srgbClr val="0D0D0D"/>
                </a:solidFill>
                <a:latin typeface="Söhne"/>
              </a:rPr>
              <a:t>Data refers to raw facts, figures, or information that are collected, stored, and processed by computers.</a:t>
            </a:r>
          </a:p>
          <a:p>
            <a:pPr>
              <a:buFont typeface="Wingdings" panose="05000000000000000000" pitchFamily="2" charset="2"/>
              <a:buChar char="v"/>
            </a:pPr>
            <a:r>
              <a:rPr lang="en-US" dirty="0">
                <a:solidFill>
                  <a:srgbClr val="0D0D0D"/>
                </a:solidFill>
                <a:latin typeface="Söhne"/>
              </a:rPr>
              <a:t>It can be in various forms, such as </a:t>
            </a:r>
          </a:p>
          <a:p>
            <a:pPr lvl="1">
              <a:buFont typeface="Wingdings" panose="05000000000000000000" pitchFamily="2" charset="2"/>
              <a:buChar char="v"/>
            </a:pPr>
            <a:r>
              <a:rPr lang="en-US" dirty="0">
                <a:solidFill>
                  <a:srgbClr val="0D0D0D"/>
                </a:solidFill>
                <a:latin typeface="Söhne"/>
              </a:rPr>
              <a:t>	</a:t>
            </a:r>
            <a:r>
              <a:rPr lang="en-US" sz="1575" dirty="0">
                <a:solidFill>
                  <a:srgbClr val="0D0D0D"/>
                </a:solidFill>
                <a:latin typeface="Söhne"/>
              </a:rPr>
              <a:t>Text</a:t>
            </a:r>
          </a:p>
          <a:p>
            <a:pPr lvl="1">
              <a:buFont typeface="Wingdings" panose="05000000000000000000" pitchFamily="2" charset="2"/>
              <a:buChar char="v"/>
            </a:pPr>
            <a:r>
              <a:rPr lang="en-US" sz="1575" dirty="0">
                <a:solidFill>
                  <a:srgbClr val="0D0D0D"/>
                </a:solidFill>
                <a:latin typeface="Söhne"/>
              </a:rPr>
              <a:t>   Numbers</a:t>
            </a:r>
          </a:p>
          <a:p>
            <a:pPr lvl="1">
              <a:buFont typeface="Wingdings" panose="05000000000000000000" pitchFamily="2" charset="2"/>
              <a:buChar char="v"/>
            </a:pPr>
            <a:r>
              <a:rPr lang="en-US" sz="1575" dirty="0">
                <a:solidFill>
                  <a:srgbClr val="0D0D0D"/>
                </a:solidFill>
                <a:latin typeface="Söhne"/>
              </a:rPr>
              <a:t>   Images </a:t>
            </a:r>
          </a:p>
          <a:p>
            <a:pPr lvl="1">
              <a:buFont typeface="Wingdings" panose="05000000000000000000" pitchFamily="2" charset="2"/>
              <a:buChar char="v"/>
            </a:pPr>
            <a:r>
              <a:rPr lang="en-US" sz="1575" dirty="0">
                <a:solidFill>
                  <a:srgbClr val="0D0D0D"/>
                </a:solidFill>
                <a:latin typeface="Söhne"/>
              </a:rPr>
              <a:t>   Audio</a:t>
            </a:r>
          </a:p>
          <a:p>
            <a:pPr lvl="1">
              <a:buFont typeface="Wingdings" panose="05000000000000000000" pitchFamily="2" charset="2"/>
              <a:buChar char="v"/>
            </a:pPr>
            <a:r>
              <a:rPr lang="en-US" sz="1575" dirty="0">
                <a:solidFill>
                  <a:srgbClr val="0D0D0D"/>
                </a:solidFill>
                <a:latin typeface="Söhne"/>
              </a:rPr>
              <a:t>   Video</a:t>
            </a:r>
          </a:p>
          <a:p>
            <a:pPr lvl="1">
              <a:buFont typeface="Wingdings" panose="05000000000000000000" pitchFamily="2" charset="2"/>
              <a:buChar char="v"/>
            </a:pPr>
            <a:r>
              <a:rPr lang="en-US" sz="1575" dirty="0">
                <a:solidFill>
                  <a:srgbClr val="0D0D0D"/>
                </a:solidFill>
                <a:latin typeface="Söhne"/>
              </a:rPr>
              <a:t>   Any other format.</a:t>
            </a:r>
          </a:p>
          <a:p>
            <a:pPr>
              <a:buFont typeface="Wingdings" panose="05000000000000000000" pitchFamily="2" charset="2"/>
              <a:buChar char="Ø"/>
            </a:pPr>
            <a:r>
              <a:rPr lang="en-US" dirty="0">
                <a:solidFill>
                  <a:srgbClr val="0D0D0D"/>
                </a:solidFill>
                <a:latin typeface="Söhne"/>
              </a:rPr>
              <a:t>Data is the foundation of all digital information and is typically manipulated and analyzed to extract meaningful insights or to facilitate decision-making. In essence, data is the basic building block of information in the digital age.</a:t>
            </a:r>
            <a:endParaRPr lang="en-IN" dirty="0">
              <a:solidFill>
                <a:schemeClr val="accent5">
                  <a:lumMod val="50000"/>
                </a:schemeClr>
              </a:solidFill>
            </a:endParaRPr>
          </a:p>
        </p:txBody>
      </p:sp>
    </p:spTree>
    <p:extLst>
      <p:ext uri="{BB962C8B-B14F-4D97-AF65-F5344CB8AC3E}">
        <p14:creationId xmlns:p14="http://schemas.microsoft.com/office/powerpoint/2010/main" val="271238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96EA-5A77-2932-356A-E7EECF0707A7}"/>
              </a:ext>
            </a:extLst>
          </p:cNvPr>
          <p:cNvSpPr>
            <a:spLocks noGrp="1"/>
          </p:cNvSpPr>
          <p:nvPr>
            <p:ph type="title"/>
          </p:nvPr>
        </p:nvSpPr>
        <p:spPr/>
        <p:txBody>
          <a:bodyPr/>
          <a:lstStyle/>
          <a:p>
            <a:r>
              <a:rPr lang="en-IN" dirty="0">
                <a:solidFill>
                  <a:schemeClr val="accent1"/>
                </a:solidFill>
              </a:rPr>
              <a:t>Why is Data important?</a:t>
            </a:r>
          </a:p>
        </p:txBody>
      </p:sp>
      <p:pic>
        <p:nvPicPr>
          <p:cNvPr id="5" name="Content Placeholder 4" descr="Blurred financial stock market data and graph">
            <a:extLst>
              <a:ext uri="{FF2B5EF4-FFF2-40B4-BE49-F238E27FC236}">
                <a16:creationId xmlns:a16="http://schemas.microsoft.com/office/drawing/2014/main" id="{8AD81CB9-D549-B630-8692-3B8AD0BD5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2816" y="2775348"/>
            <a:ext cx="3666371" cy="2488406"/>
          </a:xfrm>
        </p:spPr>
      </p:pic>
    </p:spTree>
    <p:extLst>
      <p:ext uri="{BB962C8B-B14F-4D97-AF65-F5344CB8AC3E}">
        <p14:creationId xmlns:p14="http://schemas.microsoft.com/office/powerpoint/2010/main" val="178562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C3EF-2FAC-8E32-5F4F-F3465A1B7BEC}"/>
              </a:ext>
            </a:extLst>
          </p:cNvPr>
          <p:cNvSpPr>
            <a:spLocks noGrp="1"/>
          </p:cNvSpPr>
          <p:nvPr>
            <p:ph type="title"/>
          </p:nvPr>
        </p:nvSpPr>
        <p:spPr>
          <a:xfrm>
            <a:off x="2612685" y="1460639"/>
            <a:ext cx="7202456" cy="790334"/>
          </a:xfrm>
        </p:spPr>
        <p:txBody>
          <a:bodyPr/>
          <a:lstStyle/>
          <a:p>
            <a:r>
              <a:rPr lang="en-IN" dirty="0">
                <a:solidFill>
                  <a:schemeClr val="accent5">
                    <a:lumMod val="50000"/>
                  </a:schemeClr>
                </a:solidFill>
              </a:rPr>
              <a:t>Importance of Data</a:t>
            </a:r>
          </a:p>
        </p:txBody>
      </p:sp>
      <p:sp>
        <p:nvSpPr>
          <p:cNvPr id="3" name="Content Placeholder 2">
            <a:extLst>
              <a:ext uri="{FF2B5EF4-FFF2-40B4-BE49-F238E27FC236}">
                <a16:creationId xmlns:a16="http://schemas.microsoft.com/office/drawing/2014/main" id="{3A214AC8-DFDC-D5AA-88FF-027D42D1658A}"/>
              </a:ext>
            </a:extLst>
          </p:cNvPr>
          <p:cNvSpPr>
            <a:spLocks noGrp="1"/>
          </p:cNvSpPr>
          <p:nvPr>
            <p:ph idx="1"/>
          </p:nvPr>
        </p:nvSpPr>
        <p:spPr/>
        <p:txBody>
          <a:bodyPr>
            <a:normAutofit fontScale="55000" lnSpcReduction="20000"/>
          </a:bodyPr>
          <a:lstStyle/>
          <a:p>
            <a:pPr algn="l">
              <a:buFont typeface="+mj-lt"/>
              <a:buAutoNum type="arabicPeriod"/>
            </a:pPr>
            <a:r>
              <a:rPr lang="en-US" b="1" i="0" dirty="0">
                <a:solidFill>
                  <a:srgbClr val="0D0D0D"/>
                </a:solidFill>
                <a:effectLst/>
                <a:latin typeface="Söhne"/>
              </a:rPr>
              <a:t>Informed Decision Making:</a:t>
            </a:r>
            <a:r>
              <a:rPr lang="en-US" b="0" i="0" dirty="0">
                <a:solidFill>
                  <a:srgbClr val="0D0D0D"/>
                </a:solidFill>
                <a:effectLst/>
                <a:latin typeface="Söhne"/>
              </a:rPr>
              <a:t> Data provides valuable insights that enable organizations, businesses, and individuals to make informed decisions. By analyzing data, patterns, trends, and correlations can be identified, helping to anticipate market changes, optimize processes, and mitigate risks.</a:t>
            </a:r>
          </a:p>
          <a:p>
            <a:pPr algn="l">
              <a:buFont typeface="+mj-lt"/>
              <a:buAutoNum type="arabicPeriod"/>
            </a:pPr>
            <a:r>
              <a:rPr lang="en-US" b="1" i="0" dirty="0">
                <a:solidFill>
                  <a:srgbClr val="0D0D0D"/>
                </a:solidFill>
                <a:effectLst/>
                <a:latin typeface="Söhne"/>
              </a:rPr>
              <a:t>Improved Efficiency and Productivity:</a:t>
            </a:r>
            <a:r>
              <a:rPr lang="en-US" b="0" i="0" dirty="0">
                <a:solidFill>
                  <a:srgbClr val="0D0D0D"/>
                </a:solidFill>
                <a:effectLst/>
                <a:latin typeface="Söhne"/>
              </a:rPr>
              <a:t> Data-driven decision-making can lead to increased efficiency and productivity. By understanding how resources are utilized and where improvements can be made, organizations can streamline operations and allocate resources more effectively.</a:t>
            </a:r>
          </a:p>
          <a:p>
            <a:pPr algn="l">
              <a:buFont typeface="+mj-lt"/>
              <a:buAutoNum type="arabicPeriod"/>
            </a:pPr>
            <a:r>
              <a:rPr lang="en-US" b="1" i="0" dirty="0">
                <a:solidFill>
                  <a:srgbClr val="0D0D0D"/>
                </a:solidFill>
                <a:effectLst/>
                <a:latin typeface="Söhne"/>
              </a:rPr>
              <a:t>Innovation and Growth:</a:t>
            </a:r>
            <a:r>
              <a:rPr lang="en-US" b="0" i="0" dirty="0">
                <a:solidFill>
                  <a:srgbClr val="0D0D0D"/>
                </a:solidFill>
                <a:effectLst/>
                <a:latin typeface="Söhne"/>
              </a:rPr>
              <a:t> Data serves as a foundation for innovation and growth. By analyzing data, businesses can identify new opportunities, develop new products or services, and create competitive advantages in the market.</a:t>
            </a:r>
          </a:p>
          <a:p>
            <a:pPr algn="l">
              <a:buFont typeface="+mj-lt"/>
              <a:buAutoNum type="arabicPeriod"/>
            </a:pPr>
            <a:r>
              <a:rPr lang="en-US" b="1" i="0" dirty="0">
                <a:solidFill>
                  <a:srgbClr val="0D0D0D"/>
                </a:solidFill>
                <a:effectLst/>
                <a:latin typeface="Söhne"/>
              </a:rPr>
              <a:t>Personalization:</a:t>
            </a:r>
            <a:r>
              <a:rPr lang="en-US" b="0" i="0" dirty="0">
                <a:solidFill>
                  <a:srgbClr val="0D0D0D"/>
                </a:solidFill>
                <a:effectLst/>
                <a:latin typeface="Söhne"/>
              </a:rPr>
              <a:t> Data enables personalized experiences for customers and users. By analyzing user data, businesses can tailor their products, services, and marketing efforts to individual preferences and behaviors, enhancing customer satisfaction and loyalty.</a:t>
            </a:r>
          </a:p>
          <a:p>
            <a:pPr algn="l">
              <a:buFont typeface="+mj-lt"/>
              <a:buAutoNum type="arabicPeriod"/>
            </a:pPr>
            <a:r>
              <a:rPr lang="en-US" b="1" i="0" dirty="0">
                <a:solidFill>
                  <a:srgbClr val="0D0D0D"/>
                </a:solidFill>
                <a:effectLst/>
                <a:latin typeface="Söhne"/>
              </a:rPr>
              <a:t>Risk Management:</a:t>
            </a:r>
            <a:r>
              <a:rPr lang="en-US" b="0" i="0" dirty="0">
                <a:solidFill>
                  <a:srgbClr val="0D0D0D"/>
                </a:solidFill>
                <a:effectLst/>
                <a:latin typeface="Söhne"/>
              </a:rPr>
              <a:t> Data analysis allows organizations to identify and mitigate risks. By monitoring and analyzing data related to various aspects of the business, such as financial performance, cybersecurity threats, or market conditions, organizations can proactively address potential risks and vulnerabilities.</a:t>
            </a:r>
          </a:p>
          <a:p>
            <a:pPr algn="l">
              <a:buFont typeface="+mj-lt"/>
              <a:buAutoNum type="arabicPeriod"/>
            </a:pPr>
            <a:r>
              <a:rPr lang="en-US" b="1" i="0" dirty="0">
                <a:solidFill>
                  <a:srgbClr val="0D0D0D"/>
                </a:solidFill>
                <a:effectLst/>
                <a:latin typeface="Söhne"/>
              </a:rPr>
              <a:t>Performance Measurement:</a:t>
            </a:r>
            <a:r>
              <a:rPr lang="en-US" b="0" i="0" dirty="0">
                <a:solidFill>
                  <a:srgbClr val="0D0D0D"/>
                </a:solidFill>
                <a:effectLst/>
                <a:latin typeface="Söhne"/>
              </a:rPr>
              <a:t> Data provides a means to measure performance and track progress towards goals. By establishing key performance indicators (KPIs) and analyzing relevant data, organizations can evaluate their performance, identify areas for improvement, and optimize strategies accordingly.</a:t>
            </a:r>
          </a:p>
        </p:txBody>
      </p:sp>
    </p:spTree>
    <p:extLst>
      <p:ext uri="{BB962C8B-B14F-4D97-AF65-F5344CB8AC3E}">
        <p14:creationId xmlns:p14="http://schemas.microsoft.com/office/powerpoint/2010/main" val="349145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5C43-6949-8EE4-0410-A58845A75BEF}"/>
              </a:ext>
            </a:extLst>
          </p:cNvPr>
          <p:cNvSpPr>
            <a:spLocks noGrp="1"/>
          </p:cNvSpPr>
          <p:nvPr>
            <p:ph type="title"/>
          </p:nvPr>
        </p:nvSpPr>
        <p:spPr/>
        <p:txBody>
          <a:bodyPr>
            <a:normAutofit/>
          </a:bodyPr>
          <a:lstStyle/>
          <a:p>
            <a:r>
              <a:rPr lang="en-IN" dirty="0">
                <a:solidFill>
                  <a:schemeClr val="accent1">
                    <a:lumMod val="75000"/>
                  </a:schemeClr>
                </a:solidFill>
              </a:rPr>
              <a:t>How much Data in our digital world?</a:t>
            </a:r>
          </a:p>
        </p:txBody>
      </p:sp>
      <p:pic>
        <p:nvPicPr>
          <p:cNvPr id="5" name="Content Placeholder 4" descr="Underwater view of blue surface of water">
            <a:extLst>
              <a:ext uri="{FF2B5EF4-FFF2-40B4-BE49-F238E27FC236}">
                <a16:creationId xmlns:a16="http://schemas.microsoft.com/office/drawing/2014/main" id="{964F58F6-9CB9-6409-9F91-DED2775CC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9240" y="2775348"/>
            <a:ext cx="3733520" cy="2488406"/>
          </a:xfrm>
        </p:spPr>
      </p:pic>
    </p:spTree>
    <p:extLst>
      <p:ext uri="{BB962C8B-B14F-4D97-AF65-F5344CB8AC3E}">
        <p14:creationId xmlns:p14="http://schemas.microsoft.com/office/powerpoint/2010/main" val="59966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61B9-BE81-71B4-2C64-A9C1A4E46AC3}"/>
              </a:ext>
            </a:extLst>
          </p:cNvPr>
          <p:cNvSpPr>
            <a:spLocks noGrp="1"/>
          </p:cNvSpPr>
          <p:nvPr>
            <p:ph type="title"/>
          </p:nvPr>
        </p:nvSpPr>
        <p:spPr/>
        <p:txBody>
          <a:bodyPr/>
          <a:lstStyle/>
          <a:p>
            <a:r>
              <a:rPr lang="en-IN" dirty="0">
                <a:solidFill>
                  <a:schemeClr val="accent5">
                    <a:lumMod val="50000"/>
                  </a:schemeClr>
                </a:solidFill>
              </a:rPr>
              <a:t>Data generating ways</a:t>
            </a:r>
          </a:p>
        </p:txBody>
      </p:sp>
      <p:sp>
        <p:nvSpPr>
          <p:cNvPr id="3" name="Content Placeholder 2">
            <a:extLst>
              <a:ext uri="{FF2B5EF4-FFF2-40B4-BE49-F238E27FC236}">
                <a16:creationId xmlns:a16="http://schemas.microsoft.com/office/drawing/2014/main" id="{E89A5A99-8214-497C-6246-9EA4C88F3F80}"/>
              </a:ext>
            </a:extLst>
          </p:cNvPr>
          <p:cNvSpPr>
            <a:spLocks noGrp="1"/>
          </p:cNvSpPr>
          <p:nvPr>
            <p:ph idx="1"/>
          </p:nvPr>
        </p:nvSpPr>
        <p:spPr/>
        <p:txBody>
          <a:bodyPr>
            <a:normAutofit/>
          </a:bodyPr>
          <a:lstStyle/>
          <a:p>
            <a:pPr algn="l">
              <a:buFont typeface="+mj-lt"/>
              <a:buAutoNum type="arabicPeriod"/>
            </a:pPr>
            <a:r>
              <a:rPr lang="en-US" sz="1350" b="1" dirty="0">
                <a:solidFill>
                  <a:srgbClr val="0D0D0D"/>
                </a:solidFill>
                <a:latin typeface="Söhne"/>
              </a:rPr>
              <a:t>Internet Data:</a:t>
            </a:r>
            <a:r>
              <a:rPr lang="en-US" sz="1350" dirty="0">
                <a:solidFill>
                  <a:srgbClr val="0D0D0D"/>
                </a:solidFill>
                <a:latin typeface="Söhne"/>
              </a:rPr>
              <a:t> The internet is a major source of data generation, with billions of users creating and consuming vast amounts of data daily through various online activities such as social media, browsing, streaming, and e-commerce.</a:t>
            </a:r>
          </a:p>
          <a:p>
            <a:pPr algn="l">
              <a:buFont typeface="+mj-lt"/>
              <a:buAutoNum type="arabicPeriod"/>
            </a:pPr>
            <a:r>
              <a:rPr lang="en-US" sz="1350" b="1" dirty="0">
                <a:solidFill>
                  <a:srgbClr val="0D0D0D"/>
                </a:solidFill>
                <a:latin typeface="Söhne"/>
              </a:rPr>
              <a:t>IoT Devices:</a:t>
            </a:r>
            <a:r>
              <a:rPr lang="en-US" sz="1350" dirty="0">
                <a:solidFill>
                  <a:srgbClr val="0D0D0D"/>
                </a:solidFill>
                <a:latin typeface="Söhne"/>
              </a:rPr>
              <a:t> The proliferation of Internet of Things (IoT) devices, including sensors, smart appliances, and wearable gadgets, contributes significantly to data generation. These devices collect and transmit data about their surroundings, usage patterns, and environmental conditions.</a:t>
            </a:r>
          </a:p>
          <a:p>
            <a:pPr algn="l">
              <a:buFont typeface="+mj-lt"/>
              <a:buAutoNum type="arabicPeriod"/>
            </a:pPr>
            <a:r>
              <a:rPr lang="en-US" sz="1350" b="1" dirty="0">
                <a:solidFill>
                  <a:srgbClr val="0D0D0D"/>
                </a:solidFill>
                <a:latin typeface="Söhne"/>
              </a:rPr>
              <a:t>Enterprise Data:</a:t>
            </a:r>
            <a:r>
              <a:rPr lang="en-US" sz="1350" dirty="0">
                <a:solidFill>
                  <a:srgbClr val="0D0D0D"/>
                </a:solidFill>
                <a:latin typeface="Söhne"/>
              </a:rPr>
              <a:t> Businesses and organizations generate substantial amounts of data through their operations, including customer transactions, financial records, supply chain information, and more.</a:t>
            </a:r>
          </a:p>
          <a:p>
            <a:pPr algn="l">
              <a:buFont typeface="+mj-lt"/>
              <a:buAutoNum type="arabicPeriod"/>
            </a:pPr>
            <a:r>
              <a:rPr lang="en-US" sz="1350" b="1" dirty="0">
                <a:solidFill>
                  <a:srgbClr val="0D0D0D"/>
                </a:solidFill>
                <a:latin typeface="Söhne"/>
              </a:rPr>
              <a:t>Scientific Data:</a:t>
            </a:r>
            <a:r>
              <a:rPr lang="en-US" sz="1350" dirty="0">
                <a:solidFill>
                  <a:srgbClr val="0D0D0D"/>
                </a:solidFill>
                <a:latin typeface="Söhne"/>
              </a:rPr>
              <a:t> Scientific research, including fields such as genomics, astronomy, climate science, and particle physics, produces vast quantities of data through experiments, simulations, observations, and analyses.</a:t>
            </a:r>
          </a:p>
          <a:p>
            <a:pPr algn="l">
              <a:buFont typeface="+mj-lt"/>
              <a:buAutoNum type="arabicPeriod"/>
            </a:pPr>
            <a:r>
              <a:rPr lang="en-US" sz="1350" b="1" dirty="0">
                <a:solidFill>
                  <a:srgbClr val="0D0D0D"/>
                </a:solidFill>
                <a:latin typeface="Söhne"/>
              </a:rPr>
              <a:t>Personal Data:</a:t>
            </a:r>
            <a:r>
              <a:rPr lang="en-US" sz="1350" dirty="0">
                <a:solidFill>
                  <a:srgbClr val="0D0D0D"/>
                </a:solidFill>
                <a:latin typeface="Söhne"/>
              </a:rPr>
              <a:t> Individuals generate data through various personal activities, such as communication, online interactions, health monitoring, and entertainment consumption.</a:t>
            </a:r>
          </a:p>
          <a:p>
            <a:pPr marL="0" indent="0">
              <a:buNone/>
            </a:pPr>
            <a:endParaRPr lang="en-IN" dirty="0"/>
          </a:p>
        </p:txBody>
      </p:sp>
    </p:spTree>
    <p:extLst>
      <p:ext uri="{BB962C8B-B14F-4D97-AF65-F5344CB8AC3E}">
        <p14:creationId xmlns:p14="http://schemas.microsoft.com/office/powerpoint/2010/main" val="97375001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229</TotalTime>
  <Words>1770</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Garamond</vt:lpstr>
      <vt:lpstr>Söhne</vt:lpstr>
      <vt:lpstr>Wingdings</vt:lpstr>
      <vt:lpstr>Organic</vt:lpstr>
      <vt:lpstr>Data</vt:lpstr>
      <vt:lpstr>About this course</vt:lpstr>
      <vt:lpstr>Agenda</vt:lpstr>
      <vt:lpstr>What is Data?</vt:lpstr>
      <vt:lpstr>Data</vt:lpstr>
      <vt:lpstr>Why is Data important?</vt:lpstr>
      <vt:lpstr>Importance of Data</vt:lpstr>
      <vt:lpstr>How much Data in our digital world?</vt:lpstr>
      <vt:lpstr>Data generating ways</vt:lpstr>
      <vt:lpstr>Amount of Data in our world</vt:lpstr>
      <vt:lpstr>Where to store Data?</vt:lpstr>
      <vt:lpstr>Databases</vt:lpstr>
      <vt:lpstr>PowerPoint Presentation</vt:lpstr>
      <vt:lpstr>What is the usage of Data in real world?</vt:lpstr>
      <vt:lpstr>Usage of data in real world</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suryaloveunr1 suryaloveunr1</dc:creator>
  <cp:lastModifiedBy>suryaloveunr1 suryaloveunr1</cp:lastModifiedBy>
  <cp:revision>2</cp:revision>
  <dcterms:created xsi:type="dcterms:W3CDTF">2024-04-29T13:29:30Z</dcterms:created>
  <dcterms:modified xsi:type="dcterms:W3CDTF">2024-04-29T17:19:08Z</dcterms:modified>
</cp:coreProperties>
</file>